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Source Code Pro"/>
      <p:regular r:id="rId23"/>
      <p:bold r:id="rId24"/>
      <p:italic r:id="rId25"/>
      <p:boldItalic r:id="rId26"/>
    </p:embeddedFont>
    <p:embeddedFont>
      <p:font typeface="Oswald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Amir sutekeshan"/>
  <p:cmAuthor clrIdx="1" id="1" initials="" lastIdx="2" name="Mohammad Hossein Ghasemi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6CBCA3F4-FA49-44E7-9D0E-16BA48273970}">
  <a:tblStyle styleId="{6CBCA3F4-FA49-44E7-9D0E-16BA482739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SourceCodePro-bold.fntdata"/><Relationship Id="rId23" Type="http://schemas.openxmlformats.org/officeDocument/2006/relationships/font" Target="fonts/SourceCodePr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font" Target="fonts/SourceCodePro-boldItalic.fntdata"/><Relationship Id="rId25" Type="http://schemas.openxmlformats.org/officeDocument/2006/relationships/font" Target="fonts/SourceCodePro-italic.fntdata"/><Relationship Id="rId28" Type="http://schemas.openxmlformats.org/officeDocument/2006/relationships/font" Target="fonts/Oswald-bold.fntdata"/><Relationship Id="rId27" Type="http://schemas.openxmlformats.org/officeDocument/2006/relationships/font" Target="fonts/Oswald-regular.fntdata"/><Relationship Id="rId5" Type="http://schemas.openxmlformats.org/officeDocument/2006/relationships/commentAuthors" Target="commentAuthors.xml"/><Relationship Id="rId6" Type="http://schemas.openxmlformats.org/officeDocument/2006/relationships/slideMaster" Target="slideMasters/slideMaster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Roboto-regular.fntdata"/><Relationship Id="rId18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20-04-06T16:40:32.622">
    <p:pos x="6000" y="0"/>
    <p:text>بچه ها دمتون گرم! من این  رو میبرم تو ارشیو. یکی جدید میسازم برای ارائه بعدی. پوش  هم میکنمش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1" idx="1" dt="2020-04-05T22:50:09.249">
    <p:pos x="6000" y="0"/>
    <p:text>+saman.vafadar@yahoo.com 
در مورد مکانیک نظر بده!!!</p:text>
  </p:cm>
  <p:cm authorId="1" idx="2" dt="2020-04-05T22:39:40.004">
    <p:pos x="6000" y="100"/>
    <p:text>انگیلیسی برآورد هزینه چی میشه؟؟؟؟</p:text>
  </p:cm>
</p:cmLst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f8595adcf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f8595adc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2d19b308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2d19b308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7f8595ac80_2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7f8595ac8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think that we cannot OVERCOME the COVID-19 pandemic, but we want to offer a short-term solution… That’s why I propose this slide… instead of what you had prepared… Anyway… You’re the BOSS, we’ll listen to you Amir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Amir:=))))  Ekhtiar darin , I am a simple worker of  yours. &lt;3 your slide  is much  better than what i did. Thank you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f8595ac80_2_1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f8595ac80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think that we cannot OVERCOME the COVID-19 pandemic, but we want to offer a short-term solution… That’s why I propose this slide… instead of what you had prepared… Anyway… You’re the BOSS, we’ll listen to you Amir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72c50310a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72c50310a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2c50310a9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2c50310a9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2c50310a9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2c50310a9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11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3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Relationship Id="rId4" Type="http://schemas.openxmlformats.org/officeDocument/2006/relationships/image" Target="../media/image2.jpg"/><Relationship Id="rId5" Type="http://schemas.openxmlformats.org/officeDocument/2006/relationships/image" Target="../media/image4.jpg"/><Relationship Id="rId6" Type="http://schemas.openxmlformats.org/officeDocument/2006/relationships/image" Target="../media/image8.jpg"/><Relationship Id="rId7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e-vent.mit.edu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hbxZ08l62OmjWTqGW8Oiua3UtqbvlHsK/view" TargetMode="External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comments" Target="../comments/commen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Event-ir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Ventilator for COVID-19 Pandemic</a:t>
            </a: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609575" y="368825"/>
            <a:ext cx="3791700" cy="652800"/>
          </a:xfrm>
          <a:prstGeom prst="rect">
            <a:avLst/>
          </a:prstGeom>
          <a:solidFill>
            <a:srgbClr val="20124D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Presented</a:t>
            </a:r>
            <a:endParaRPr>
              <a:solidFill>
                <a:srgbClr val="00FF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150" name="Google Shape;150;p22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Short </a:t>
            </a:r>
            <a:b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Design to Production</a:t>
            </a:r>
            <a:b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Time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Easy to Use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52" name="Google Shape;152;p22"/>
          <p:cNvSpPr txBox="1"/>
          <p:nvPr/>
        </p:nvSpPr>
        <p:spPr>
          <a:xfrm>
            <a:off x="1519425" y="1306750"/>
            <a:ext cx="6462600" cy="3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Amir Soutehkeshan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Master of Science</a:t>
            </a:r>
            <a:r>
              <a:rPr lang="en" sz="1100"/>
              <a:t> at the </a:t>
            </a:r>
            <a:r>
              <a:rPr b="1" lang="en" sz="1100"/>
              <a:t>University of Tehran</a:t>
            </a:r>
            <a:r>
              <a:rPr lang="en" sz="1100"/>
              <a:t> in the field of </a:t>
            </a:r>
            <a:r>
              <a:rPr b="1" lang="en" sz="1100"/>
              <a:t>Integrated Circuits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System Engineer at SEDNA (sednaco.ir)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Asal Golmanesh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Master of Science</a:t>
            </a:r>
            <a:r>
              <a:rPr lang="en" sz="1100"/>
              <a:t> at the </a:t>
            </a:r>
            <a:r>
              <a:rPr b="1" lang="en" sz="1100"/>
              <a:t>University of Tehran</a:t>
            </a:r>
            <a:r>
              <a:rPr lang="en" sz="1100"/>
              <a:t> in the field of </a:t>
            </a:r>
            <a:r>
              <a:rPr b="1" lang="en" sz="1100"/>
              <a:t>Integrated Circuits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Electronic Engineer at Araz-Faraz-Jahan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Mohammad Hossein Ghasemi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Master of Science</a:t>
            </a:r>
            <a:r>
              <a:rPr lang="en" sz="1100"/>
              <a:t> at the </a:t>
            </a:r>
            <a:r>
              <a:rPr b="1" lang="en" sz="1100"/>
              <a:t>University of Tehran</a:t>
            </a:r>
            <a:r>
              <a:rPr lang="en" sz="1100"/>
              <a:t> in the field of</a:t>
            </a:r>
            <a:r>
              <a:rPr b="1" lang="en" sz="1100"/>
              <a:t> Electrical Engineering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Embedded System Developer</a:t>
            </a:r>
            <a:r>
              <a:rPr lang="en" sz="1100"/>
              <a:t> at Araz-Faraz-Jahan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Arash Moghadas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Bachelor of Science</a:t>
            </a:r>
            <a:r>
              <a:rPr lang="en" sz="1100"/>
              <a:t> at the </a:t>
            </a:r>
            <a:r>
              <a:rPr b="1" lang="en" sz="1100"/>
              <a:t>University of Art </a:t>
            </a:r>
            <a:r>
              <a:rPr lang="en" sz="1100"/>
              <a:t>in the field of </a:t>
            </a:r>
            <a:r>
              <a:rPr b="1" lang="en" sz="1100"/>
              <a:t>Industrial Design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Industrial engineer at Sedna electronic group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Saman Vafadar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Master of Science</a:t>
            </a:r>
            <a:r>
              <a:rPr lang="en" sz="1100"/>
              <a:t> at the </a:t>
            </a:r>
            <a:r>
              <a:rPr b="1" lang="en" sz="1100"/>
              <a:t>University of Tehran </a:t>
            </a:r>
            <a:r>
              <a:rPr lang="en" sz="1100"/>
              <a:t>in the field of </a:t>
            </a:r>
            <a:r>
              <a:rPr b="1" lang="en" sz="1100"/>
              <a:t>Applied Mechanics</a:t>
            </a:r>
            <a:endParaRPr b="1"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PhD student at Arts et Metiers ParisTech</a:t>
            </a:r>
            <a:endParaRPr sz="1100"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172" y="4169725"/>
            <a:ext cx="640078" cy="731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170" y="1363812"/>
            <a:ext cx="640079" cy="6400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7173" y="2084350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7175" y="2804875"/>
            <a:ext cx="640080" cy="640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7163" y="3487288"/>
            <a:ext cx="640080" cy="640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State</a:t>
            </a:r>
            <a:endParaRPr/>
          </a:p>
        </p:txBody>
      </p:sp>
      <p:sp>
        <p:nvSpPr>
          <p:cNvPr id="163" name="Google Shape;163;p23"/>
          <p:cNvSpPr txBox="1"/>
          <p:nvPr/>
        </p:nvSpPr>
        <p:spPr>
          <a:xfrm>
            <a:off x="694075" y="1425300"/>
            <a:ext cx="7138800" cy="24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Mechanical Design: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First </a:t>
            </a:r>
            <a:r>
              <a:rPr b="1" lang="en" sz="1500"/>
              <a:t>concept</a:t>
            </a:r>
            <a:r>
              <a:rPr b="1" lang="en" sz="1500"/>
              <a:t> is modeled in Solidworks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We are building the first prototype</a:t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Electronics: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Motor drive is done and tested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 sz="1500"/>
              <a:t>Interface panel is progressing</a:t>
            </a:r>
            <a:endParaRPr b="1" sz="1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2963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159300" y="1468825"/>
            <a:ext cx="49842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E101A"/>
                </a:solidFill>
                <a:latin typeface="Arial"/>
                <a:ea typeface="Arial"/>
                <a:cs typeface="Arial"/>
                <a:sym typeface="Arial"/>
              </a:rPr>
              <a:t>The COVID-19 pandemic may cause ventilator shortages in Iran and other countries</a:t>
            </a:r>
            <a:endParaRPr sz="1400">
              <a:solidFill>
                <a:srgbClr val="0E10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E101A"/>
                </a:solidFill>
                <a:latin typeface="Arial"/>
                <a:ea typeface="Arial"/>
                <a:cs typeface="Arial"/>
                <a:sym typeface="Arial"/>
              </a:rPr>
              <a:t>An increase in conventional ventilator production is very likely to fall short (2 to 4 times of available number)</a:t>
            </a:r>
            <a:endParaRPr sz="1400">
              <a:solidFill>
                <a:srgbClr val="0E10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E101A"/>
                </a:solidFill>
                <a:latin typeface="Arial"/>
                <a:ea typeface="Arial"/>
                <a:cs typeface="Arial"/>
                <a:sym typeface="Arial"/>
              </a:rPr>
              <a:t>Being a global pandemic, and severe imposed sanctions on Iran, make importing conventional ventilator a less feasible solution.</a:t>
            </a:r>
            <a:endParaRPr sz="1400">
              <a:solidFill>
                <a:srgbClr val="0E101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rgbClr val="0E101A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E101A"/>
                </a:solidFill>
                <a:latin typeface="Arial"/>
                <a:ea typeface="Arial"/>
                <a:cs typeface="Arial"/>
                <a:sym typeface="Arial"/>
              </a:rPr>
              <a:t>The project goal is automating a manual resuscitator, as a possible means for longer-term ventilation.</a:t>
            </a:r>
            <a:endParaRPr sz="1400">
              <a:solidFill>
                <a:srgbClr val="0E101A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5900" y="1334115"/>
            <a:ext cx="3577400" cy="248562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5295900" y="3856825"/>
            <a:ext cx="35364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Number of confirmed cases in Iran From Feb 15 to Apr 03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Google Shape;77;p15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Available  Designs &amp; Discussions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</a:rPr>
              <a:t>Simplicity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Short </a:t>
            </a:r>
            <a:br>
              <a:rPr lang="en" sz="2400">
                <a:solidFill>
                  <a:srgbClr val="FFFFFF"/>
                </a:solidFill>
              </a:rPr>
            </a:br>
            <a:r>
              <a:rPr lang="en" sz="2400">
                <a:solidFill>
                  <a:srgbClr val="FFFFFF"/>
                </a:solidFill>
              </a:rPr>
              <a:t>Design to Production</a:t>
            </a:r>
            <a:br>
              <a:rPr lang="en" sz="2400">
                <a:solidFill>
                  <a:srgbClr val="FFFFFF"/>
                </a:solidFill>
              </a:rPr>
            </a:br>
            <a:r>
              <a:rPr lang="en" sz="2400">
                <a:solidFill>
                  <a:srgbClr val="FFFFFF"/>
                </a:solidFill>
              </a:rPr>
              <a:t>Time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Low Cost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85" name="Google Shape;85;p15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</a:rPr>
              <a:t>Easy to Use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87" name="Google Shape;87;p15"/>
          <p:cNvSpPr/>
          <p:nvPr/>
        </p:nvSpPr>
        <p:spPr>
          <a:xfrm>
            <a:off x="6827601" y="3474465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Functional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8" name="Google Shape;88;p15"/>
          <p:cNvSpPr/>
          <p:nvPr/>
        </p:nvSpPr>
        <p:spPr>
          <a:xfrm>
            <a:off x="6781451" y="5672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Flexible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5019004" y="38103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Efficient</a:t>
            </a:r>
            <a:endParaRPr sz="11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p16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16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96" name="Google Shape;96;p16"/>
          <p:cNvPicPr preferRelativeResize="0"/>
          <p:nvPr/>
        </p:nvPicPr>
        <p:blipFill rotWithShape="1">
          <a:blip r:embed="rId3">
            <a:alphaModFix/>
          </a:blip>
          <a:srcRect b="0" l="5414" r="2504" t="0"/>
          <a:stretch/>
        </p:blipFill>
        <p:spPr>
          <a:xfrm>
            <a:off x="4941300" y="400450"/>
            <a:ext cx="3891001" cy="304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 rotWithShape="1">
          <a:blip r:embed="rId4">
            <a:alphaModFix/>
          </a:blip>
          <a:srcRect b="11543" l="0" r="0" t="11551"/>
          <a:stretch/>
        </p:blipFill>
        <p:spPr>
          <a:xfrm>
            <a:off x="425023" y="397950"/>
            <a:ext cx="3890967" cy="199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 rotWithShape="1">
          <a:blip r:embed="rId5">
            <a:alphaModFix/>
          </a:blip>
          <a:srcRect b="13467" l="0" r="0" t="13459"/>
          <a:stretch/>
        </p:blipFill>
        <p:spPr>
          <a:xfrm>
            <a:off x="425035" y="2499902"/>
            <a:ext cx="1935229" cy="944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 rotWithShape="1">
          <a:blip r:embed="rId6">
            <a:alphaModFix/>
          </a:blip>
          <a:srcRect b="11820" l="0" r="0" t="11820"/>
          <a:stretch/>
        </p:blipFill>
        <p:spPr>
          <a:xfrm>
            <a:off x="2464080" y="2499902"/>
            <a:ext cx="1851924" cy="94460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MIT E-Vent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01" name="Google Shape;101;p16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latin typeface="Arial"/>
                <a:ea typeface="Arial"/>
                <a:cs typeface="Arial"/>
                <a:sym typeface="Arial"/>
              </a:rPr>
              <a:t>This E-Vent is being tested in animal models, and the E-Vent is being improved in a daily manner. The information regarding the test results and design specification is available.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6"/>
          <p:cNvPicPr preferRelativeResize="0"/>
          <p:nvPr/>
        </p:nvPicPr>
        <p:blipFill rotWithShape="1">
          <a:blip r:embed="rId7">
            <a:alphaModFix/>
          </a:blip>
          <a:srcRect b="0" l="2107" r="2107" t="0"/>
          <a:stretch/>
        </p:blipFill>
        <p:spPr>
          <a:xfrm>
            <a:off x="4941300" y="408675"/>
            <a:ext cx="3891000" cy="304657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6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accent3"/>
                </a:solidFill>
              </a:rPr>
              <a:t>MINNESOTA 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04" name="Google Shape;104;p16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They aim to build a low-cost, scalable mechanical ventilator that will augment existing medical equipment to increase availability of mechanical ventilation. Unfortunately, the information regarding the test are not available.</a:t>
            </a:r>
            <a:endParaRPr sz="10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11700" y="2963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Specification</a:t>
            </a:r>
            <a:endParaRPr/>
          </a:p>
        </p:txBody>
      </p:sp>
      <p:sp>
        <p:nvSpPr>
          <p:cNvPr id="110" name="Google Shape;110;p17"/>
          <p:cNvSpPr txBox="1"/>
          <p:nvPr/>
        </p:nvSpPr>
        <p:spPr>
          <a:xfrm>
            <a:off x="183900" y="849600"/>
            <a:ext cx="8776200" cy="41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460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rabicPeriod"/>
            </a:pP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Patients must be under the management of a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trained clinician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.</a:t>
            </a:r>
            <a:endParaRPr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rabicPeriod"/>
            </a:pP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The minimum controllable parameters in order to ventilate a patient include:</a:t>
            </a:r>
            <a:endParaRPr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lphaLcPeriod"/>
            </a:pP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Respiratory Rate (RR)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 (breaths per minute): between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 8 – 40</a:t>
            </a:r>
            <a:endParaRPr b="1"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lphaLcPeriod"/>
            </a:pP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Tidal Volume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(TV)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 (air volume pushed into lung): between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200 – 800 mL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 based on patient weight</a:t>
            </a:r>
            <a:endParaRPr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lphaLcPeriod"/>
            </a:pP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I/E Ratio</a:t>
            </a: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 (inspiratory/expiration time ratio): recommended to start around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1:2; best if adjustable between range of 1:1 – 1:4</a:t>
            </a:r>
            <a:endParaRPr b="1"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lphaLcPeriod"/>
            </a:pP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Assist Detection pressure. When a patient tries to inspire, they can cause a dip on the order of 1 – 5 cm H2O, with respect to PEEP pressure (not necessarily = atmospheric).</a:t>
            </a:r>
            <a:endParaRPr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rabicPeriod"/>
            </a:pP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Airway pressure must be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monitored</a:t>
            </a:r>
            <a:endParaRPr b="1">
              <a:solidFill>
                <a:srgbClr val="1C1717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C1717"/>
              </a:buClr>
              <a:buSzPts val="1400"/>
              <a:buAutoNum type="arabicPeriod"/>
            </a:pPr>
            <a:r>
              <a:rPr lang="en">
                <a:solidFill>
                  <a:srgbClr val="1C1717"/>
                </a:solidFill>
                <a:highlight>
                  <a:srgbClr val="FFFFFF"/>
                </a:highlight>
              </a:rPr>
              <a:t>Failure conditions must permit conversion to </a:t>
            </a:r>
            <a:r>
              <a:rPr b="1" lang="en">
                <a:solidFill>
                  <a:srgbClr val="1C1717"/>
                </a:solidFill>
                <a:highlight>
                  <a:srgbClr val="FFFFFF"/>
                </a:highlight>
              </a:rPr>
              <a:t>manual clinician override</a:t>
            </a:r>
            <a:endParaRPr>
              <a:solidFill>
                <a:srgbClr val="1C1717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6504325" y="4682100"/>
            <a:ext cx="2639700" cy="4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https://e-vent.mit.edu/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EVent-ir Design</a:t>
            </a:r>
            <a:endParaRPr/>
          </a:p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Two main parts: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Ventilation Mechanism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Control Panel</a:t>
            </a:r>
            <a:endParaRPr b="1" sz="1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8"/>
          <p:cNvPicPr preferRelativeResize="0"/>
          <p:nvPr/>
        </p:nvPicPr>
        <p:blipFill rotWithShape="1">
          <a:blip r:embed="rId3">
            <a:alphaModFix/>
          </a:blip>
          <a:srcRect b="26253" l="0" r="39642" t="0"/>
          <a:stretch/>
        </p:blipFill>
        <p:spPr>
          <a:xfrm>
            <a:off x="5927325" y="561425"/>
            <a:ext cx="2808000" cy="228627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19" name="Google Shape;119;p18"/>
          <p:cNvSpPr txBox="1"/>
          <p:nvPr/>
        </p:nvSpPr>
        <p:spPr>
          <a:xfrm>
            <a:off x="4238750" y="1618200"/>
            <a:ext cx="15990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Final product would be like this:</a:t>
            </a:r>
            <a:endParaRPr b="1"/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4">
            <a:alphaModFix/>
          </a:blip>
          <a:srcRect b="3252" l="17010" r="24471" t="58790"/>
          <a:stretch/>
        </p:blipFill>
        <p:spPr>
          <a:xfrm>
            <a:off x="631225" y="3150975"/>
            <a:ext cx="3279171" cy="14180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1" name="Google Shape;121;p18"/>
          <p:cNvSpPr/>
          <p:nvPr/>
        </p:nvSpPr>
        <p:spPr>
          <a:xfrm>
            <a:off x="7108275" y="3150975"/>
            <a:ext cx="446100" cy="433800"/>
          </a:xfrm>
          <a:prstGeom prst="smileyFace">
            <a:avLst>
              <a:gd fmla="val 4653" name="adj"/>
            </a:avLst>
          </a:prstGeom>
          <a:solidFill>
            <a:srgbClr val="FFFF00"/>
          </a:solidFill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Mechanical Design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6748" y="372500"/>
            <a:ext cx="2960851" cy="23686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128" name="Google Shape;128;p19"/>
          <p:cNvPicPr preferRelativeResize="0"/>
          <p:nvPr/>
        </p:nvPicPr>
        <p:blipFill rotWithShape="1">
          <a:blip r:embed="rId4">
            <a:alphaModFix/>
          </a:blip>
          <a:srcRect b="0" l="10733" r="22224" t="0"/>
          <a:stretch/>
        </p:blipFill>
        <p:spPr>
          <a:xfrm>
            <a:off x="669925" y="2159075"/>
            <a:ext cx="3073726" cy="25725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9" name="Google Shape;129;p19"/>
          <p:cNvSpPr txBox="1"/>
          <p:nvPr/>
        </p:nvSpPr>
        <p:spPr>
          <a:xfrm>
            <a:off x="4708450" y="3358725"/>
            <a:ext cx="4123800" cy="83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Based on </a:t>
            </a:r>
            <a:r>
              <a:rPr b="1" lang="en">
                <a:solidFill>
                  <a:srgbClr val="0000FF"/>
                </a:solidFill>
              </a:rPr>
              <a:t>available </a:t>
            </a:r>
            <a:r>
              <a:rPr b="1" lang="en"/>
              <a:t>parts and material 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rgbClr val="0000FF"/>
                </a:solidFill>
              </a:rPr>
              <a:t>Easy </a:t>
            </a:r>
            <a:r>
              <a:rPr b="1" lang="en"/>
              <a:t>to build</a:t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>
                <a:solidFill>
                  <a:srgbClr val="0000FF"/>
                </a:solidFill>
              </a:rPr>
              <a:t>Low price</a:t>
            </a:r>
            <a:r>
              <a:rPr b="1" lang="en"/>
              <a:t> and reliable</a:t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Mechanical Deisgn</a:t>
            </a:r>
            <a:endParaRPr/>
          </a:p>
        </p:txBody>
      </p:sp>
      <p:pic>
        <p:nvPicPr>
          <p:cNvPr id="135" name="Google Shape;135;p20" title="WhatsApp_Video_2020-04-05_at_02.39.18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39895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0"/>
          <p:cNvSpPr/>
          <p:nvPr/>
        </p:nvSpPr>
        <p:spPr>
          <a:xfrm>
            <a:off x="793225" y="2639925"/>
            <a:ext cx="694200" cy="632100"/>
          </a:xfrm>
          <a:prstGeom prst="heart">
            <a:avLst/>
          </a:prstGeom>
          <a:solidFill>
            <a:schemeClr val="dk1"/>
          </a:solidFill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0"/>
          <p:cNvSpPr/>
          <p:nvPr/>
        </p:nvSpPr>
        <p:spPr>
          <a:xfrm>
            <a:off x="7656575" y="2639925"/>
            <a:ext cx="694200" cy="632100"/>
          </a:xfrm>
          <a:prstGeom prst="heart">
            <a:avLst/>
          </a:prstGeom>
          <a:solidFill>
            <a:schemeClr val="dk1"/>
          </a:solidFill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</a:rPr>
              <a:t>Expected Costs (Estimated)</a:t>
            </a:r>
            <a:endParaRPr b="1">
              <a:solidFill>
                <a:srgbClr val="000000"/>
              </a:solidFill>
            </a:endParaRPr>
          </a:p>
        </p:txBody>
      </p:sp>
      <p:graphicFrame>
        <p:nvGraphicFramePr>
          <p:cNvPr id="143" name="Google Shape;143;p21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{6CBCA3F4-FA49-44E7-9D0E-16BA48273970}</a:tableStyleId>
              </a:tblPr>
              <a:tblGrid>
                <a:gridCol w="2413000"/>
                <a:gridCol w="2413000"/>
                <a:gridCol w="2413000"/>
              </a:tblGrid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Mechanics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Parts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500000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400000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Electronics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Parts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900000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200000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Sum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2000000</a:t>
                      </a:r>
                      <a:endParaRPr/>
                    </a:p>
                  </a:txBody>
                  <a:tcPr marT="91425" marB="91425" marR="91425" marL="91425">
                    <a:lnL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4" name="Google Shape;144;p21"/>
          <p:cNvSpPr txBox="1"/>
          <p:nvPr/>
        </p:nvSpPr>
        <p:spPr>
          <a:xfrm>
            <a:off x="952500" y="3698250"/>
            <a:ext cx="73476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 For larger quantities, prices will be reduced.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